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handoutMasterIdLst>
    <p:handoutMasterId r:id="rId20"/>
  </p:handoutMasterIdLst>
  <p:sldIdLst>
    <p:sldId id="266" r:id="rId2"/>
    <p:sldId id="267" r:id="rId3"/>
    <p:sldId id="268" r:id="rId4"/>
    <p:sldId id="269" r:id="rId5"/>
    <p:sldId id="270" r:id="rId6"/>
    <p:sldId id="271" r:id="rId7"/>
    <p:sldId id="272" r:id="rId8"/>
    <p:sldId id="273" r:id="rId9"/>
    <p:sldId id="256" r:id="rId10"/>
    <p:sldId id="257" r:id="rId11"/>
    <p:sldId id="258" r:id="rId12"/>
    <p:sldId id="259" r:id="rId13"/>
    <p:sldId id="260" r:id="rId14"/>
    <p:sldId id="261" r:id="rId15"/>
    <p:sldId id="262" r:id="rId16"/>
    <p:sldId id="263" r:id="rId17"/>
    <p:sldId id="26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6BC0C6-BC67-5C4C-A6AD-7661419CEB4F}" v="1" dt="2021-06-08T09:41:31.7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90" autoAdjust="0"/>
    <p:restoredTop sz="94648"/>
  </p:normalViewPr>
  <p:slideViewPr>
    <p:cSldViewPr snapToGrid="0">
      <p:cViewPr varScale="1">
        <p:scale>
          <a:sx n="83" d="100"/>
          <a:sy n="83" d="100"/>
        </p:scale>
        <p:origin x="691" y="67"/>
      </p:cViewPr>
      <p:guideLst/>
    </p:cSldViewPr>
  </p:slideViewPr>
  <p:notesTextViewPr>
    <p:cViewPr>
      <p:scale>
        <a:sx n="1" d="1"/>
        <a:sy n="1" d="1"/>
      </p:scale>
      <p:origin x="0" y="0"/>
    </p:cViewPr>
  </p:notesTextViewPr>
  <p:notesViewPr>
    <p:cSldViewPr snapToGrid="0">
      <p:cViewPr varScale="1">
        <p:scale>
          <a:sx n="52" d="100"/>
          <a:sy n="52" d="100"/>
        </p:scale>
        <p:origin x="309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F95723E9-07C7-4E15-9C67-B0C150CE7B8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61008B4B-1A57-490A-9104-D523C279438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6CF527F-5696-4675-ABB1-99A6ADFE44B3}" type="datetimeFigureOut">
              <a:rPr lang="nl-NL" smtClean="0"/>
              <a:t>17-6-2021</a:t>
            </a:fld>
            <a:endParaRPr lang="nl-NL"/>
          </a:p>
        </p:txBody>
      </p:sp>
      <p:sp>
        <p:nvSpPr>
          <p:cNvPr id="4" name="Tijdelijke aanduiding voor voettekst 3">
            <a:extLst>
              <a:ext uri="{FF2B5EF4-FFF2-40B4-BE49-F238E27FC236}">
                <a16:creationId xmlns:a16="http://schemas.microsoft.com/office/drawing/2014/main" id="{6CEE4A88-E89E-4767-AF95-D7EE3B04524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0C2172B7-C39C-477C-B7CF-FE82B2C6299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38C1A2D-919E-4677-9E22-D2460D4DA3ED}" type="slidenum">
              <a:rPr lang="nl-NL" smtClean="0"/>
              <a:t>‹nr.›</a:t>
            </a:fld>
            <a:endParaRPr lang="nl-NL"/>
          </a:p>
        </p:txBody>
      </p:sp>
    </p:spTree>
    <p:extLst>
      <p:ext uri="{BB962C8B-B14F-4D97-AF65-F5344CB8AC3E}">
        <p14:creationId xmlns:p14="http://schemas.microsoft.com/office/powerpoint/2010/main" val="27126079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590490-856C-4117-837D-87D0EB571737}" type="datetimeFigureOut">
              <a:rPr lang="nl-NL" smtClean="0"/>
              <a:t>17-6-2021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BDC843-1332-4F50-82EB-166DE438B559}" type="slidenum">
              <a:rPr lang="nl-NL" smtClean="0"/>
              <a:t>‹nr.›</a:t>
            </a:fld>
            <a:endParaRPr lang="nl-NL"/>
          </a:p>
        </p:txBody>
      </p:sp>
    </p:spTree>
    <p:extLst>
      <p:ext uri="{BB962C8B-B14F-4D97-AF65-F5344CB8AC3E}">
        <p14:creationId xmlns:p14="http://schemas.microsoft.com/office/powerpoint/2010/main" val="1303879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smtClean="0">
                <a:solidFill>
                  <a:schemeClr val="tx1"/>
                </a:solidFill>
                <a:effectLst/>
                <a:latin typeface="+mn-lt"/>
                <a:ea typeface="+mn-ea"/>
                <a:cs typeface="+mn-cs"/>
              </a:rPr>
              <a:t>In 2016 nam een ouder contact op over haar zoon. Ze vertelde dat haar zoon na de overstap naar het VSO (</a:t>
            </a:r>
            <a:r>
              <a:rPr lang="nl-NL" sz="1200" kern="1200" dirty="0" err="1" smtClean="0">
                <a:solidFill>
                  <a:schemeClr val="tx1"/>
                </a:solidFill>
                <a:effectLst/>
                <a:latin typeface="+mn-lt"/>
                <a:ea typeface="+mn-ea"/>
                <a:cs typeface="+mn-cs"/>
              </a:rPr>
              <a:t>Hr</a:t>
            </a:r>
            <a:r>
              <a:rPr lang="nl-NL" sz="1200" kern="1200" dirty="0" smtClean="0">
                <a:solidFill>
                  <a:schemeClr val="tx1"/>
                </a:solidFill>
                <a:effectLst/>
                <a:latin typeface="+mn-lt"/>
                <a:ea typeface="+mn-ea"/>
                <a:cs typeface="+mn-cs"/>
              </a:rPr>
              <a:t> </a:t>
            </a:r>
            <a:r>
              <a:rPr lang="nl-NL" sz="1200" kern="1200" dirty="0" err="1" smtClean="0">
                <a:solidFill>
                  <a:schemeClr val="tx1"/>
                </a:solidFill>
                <a:effectLst/>
                <a:latin typeface="+mn-lt"/>
                <a:ea typeface="+mn-ea"/>
                <a:cs typeface="+mn-cs"/>
              </a:rPr>
              <a:t>Bokelcollege</a:t>
            </a:r>
            <a:r>
              <a:rPr lang="nl-NL" sz="1200" kern="1200" dirty="0" smtClean="0">
                <a:solidFill>
                  <a:schemeClr val="tx1"/>
                </a:solidFill>
                <a:effectLst/>
                <a:latin typeface="+mn-lt"/>
                <a:ea typeface="+mn-ea"/>
                <a:cs typeface="+mn-cs"/>
              </a:rPr>
              <a:t>) uitgevallen was in klas 1 havo: de overgang bleek te heftig en ondanks veel aanpassingen en plaatsing in een zeer kleine extra zorggroep ging het steeds slechter met hem. Hij was depressief, had een ernstige burn-out en een schooltrauma/ schoolangst ontwikkeld.</a:t>
            </a:r>
            <a:br>
              <a:rPr lang="nl-NL" sz="1200" kern="1200" dirty="0" smtClean="0">
                <a:solidFill>
                  <a:schemeClr val="tx1"/>
                </a:solidFill>
                <a:effectLst/>
                <a:latin typeface="+mn-lt"/>
                <a:ea typeface="+mn-ea"/>
                <a:cs typeface="+mn-cs"/>
              </a:rPr>
            </a:br>
            <a:r>
              <a:rPr lang="nl-NL" sz="1200" kern="1200" dirty="0" smtClean="0">
                <a:solidFill>
                  <a:schemeClr val="tx1"/>
                </a:solidFill>
                <a:effectLst/>
                <a:latin typeface="+mn-lt"/>
                <a:ea typeface="+mn-ea"/>
                <a:cs typeface="+mn-cs"/>
              </a:rPr>
              <a:t>Er was een vrijstelling aangevraagd en afgegeven. De VSO-school had hem uitgeschreven. </a:t>
            </a:r>
            <a:br>
              <a:rPr lang="nl-NL" sz="1200" kern="1200" dirty="0" smtClean="0">
                <a:solidFill>
                  <a:schemeClr val="tx1"/>
                </a:solidFill>
                <a:effectLst/>
                <a:latin typeface="+mn-lt"/>
                <a:ea typeface="+mn-ea"/>
                <a:cs typeface="+mn-cs"/>
              </a:rPr>
            </a:br>
            <a:r>
              <a:rPr lang="nl-NL" sz="1200" kern="1200" dirty="0" smtClean="0">
                <a:solidFill>
                  <a:schemeClr val="tx1"/>
                </a:solidFill>
                <a:effectLst/>
                <a:latin typeface="+mn-lt"/>
                <a:ea typeface="+mn-ea"/>
                <a:cs typeface="+mn-cs"/>
              </a:rPr>
              <a:t>Met de nodige hulpverlening/ behandelingen krabbelde hij inmiddels stukje bij beetje op en de vraag aan het samenwerkingsverband was of wij konden bijdragen aan onderwijs voor haar zoon.</a:t>
            </a:r>
            <a:br>
              <a:rPr lang="nl-NL" sz="1200" kern="1200" dirty="0" smtClean="0">
                <a:solidFill>
                  <a:schemeClr val="tx1"/>
                </a:solidFill>
                <a:effectLst/>
                <a:latin typeface="+mn-lt"/>
                <a:ea typeface="+mn-ea"/>
                <a:cs typeface="+mn-cs"/>
              </a:rPr>
            </a:br>
            <a:r>
              <a:rPr lang="nl-NL" sz="1200" kern="1200" dirty="0" smtClean="0">
                <a:solidFill>
                  <a:schemeClr val="tx1"/>
                </a:solidFill>
                <a:effectLst/>
                <a:latin typeface="+mn-lt"/>
                <a:ea typeface="+mn-ea"/>
                <a:cs typeface="+mn-cs"/>
              </a:rPr>
              <a:t>Ook al ging hij niet naar school  en was het niet de verwachting dat dat ooit weer zou gaan lukken. </a:t>
            </a:r>
            <a:br>
              <a:rPr lang="nl-NL" sz="1200" kern="1200" dirty="0" smtClean="0">
                <a:solidFill>
                  <a:schemeClr val="tx1"/>
                </a:solidFill>
                <a:effectLst/>
                <a:latin typeface="+mn-lt"/>
                <a:ea typeface="+mn-ea"/>
                <a:cs typeface="+mn-cs"/>
              </a:rPr>
            </a:br>
            <a:r>
              <a:rPr lang="nl-NL" sz="1200" kern="1200" dirty="0" smtClean="0">
                <a:solidFill>
                  <a:schemeClr val="tx1"/>
                </a:solidFill>
                <a:effectLst/>
                <a:latin typeface="+mn-lt"/>
                <a:ea typeface="+mn-ea"/>
                <a:cs typeface="+mn-cs"/>
              </a:rPr>
              <a:t>Hij was slim genoeg en gemotiveerd om wel te kunnen leren. Misschien niet direct uit een wiskundeboek en in de klas, maar in een veilige setting, praktisch, afgestemd op zijn behoeften en wel met het doel een diploma te halen. Hopelijk zelfs een startkwalificatie.  </a:t>
            </a:r>
            <a:br>
              <a:rPr lang="nl-NL" sz="1200" kern="1200" dirty="0" smtClean="0">
                <a:solidFill>
                  <a:schemeClr val="tx1"/>
                </a:solidFill>
                <a:effectLst/>
                <a:latin typeface="+mn-lt"/>
                <a:ea typeface="+mn-ea"/>
                <a:cs typeface="+mn-cs"/>
              </a:rPr>
            </a:br>
            <a:r>
              <a:rPr lang="nl-NL" sz="1200" kern="1200" dirty="0" smtClean="0">
                <a:solidFill>
                  <a:schemeClr val="tx1"/>
                </a:solidFill>
                <a:effectLst/>
                <a:latin typeface="+mn-lt"/>
                <a:ea typeface="+mn-ea"/>
                <a:cs typeface="+mn-cs"/>
              </a:rPr>
              <a:t>Dat laatste is gelukt! Hij heeft een MBO 2 diploma gehaald als sportinstructeur. Niet op school, maar op een dagbestedingsplek voor mensen met autisme. Via een persoonlijke route, digitaal onderwijs en een docent die hem begeleid heeft waar nodig, een bedrijf dat in hem geloofde en een stageplek bood en later zelfs in dienst heeft genomen, een overtuigende moeder en een beetje (met elkaar) out of </a:t>
            </a:r>
            <a:r>
              <a:rPr lang="nl-NL" sz="1200" kern="1200" dirty="0" err="1" smtClean="0">
                <a:solidFill>
                  <a:schemeClr val="tx1"/>
                </a:solidFill>
                <a:effectLst/>
                <a:latin typeface="+mn-lt"/>
                <a:ea typeface="+mn-ea"/>
                <a:cs typeface="+mn-cs"/>
              </a:rPr>
              <a:t>the</a:t>
            </a:r>
            <a:r>
              <a:rPr lang="nl-NL" sz="1200" kern="1200" dirty="0" smtClean="0">
                <a:solidFill>
                  <a:schemeClr val="tx1"/>
                </a:solidFill>
                <a:effectLst/>
                <a:latin typeface="+mn-lt"/>
                <a:ea typeface="+mn-ea"/>
                <a:cs typeface="+mn-cs"/>
              </a:rPr>
              <a:t> box denken. </a:t>
            </a:r>
          </a:p>
          <a:p>
            <a:r>
              <a:rPr lang="nl-NL" sz="1200" kern="1200" dirty="0" smtClean="0">
                <a:solidFill>
                  <a:schemeClr val="tx1"/>
                </a:solidFill>
                <a:effectLst/>
                <a:latin typeface="+mn-lt"/>
                <a:ea typeface="+mn-ea"/>
                <a:cs typeface="+mn-cs"/>
              </a:rPr>
              <a:t>De bekostiging? Een samenwerking tussen zorg en onderwijs: hulpverlening en samenwerkingsverband.  </a:t>
            </a:r>
          </a:p>
          <a:p>
            <a:r>
              <a:rPr lang="nl-NL" sz="1200" kern="1200" dirty="0" smtClean="0">
                <a:solidFill>
                  <a:schemeClr val="tx1"/>
                </a:solidFill>
                <a:effectLst/>
                <a:latin typeface="+mn-lt"/>
                <a:ea typeface="+mn-ea"/>
                <a:cs typeface="+mn-cs"/>
              </a:rPr>
              <a:t>Onze redenering: doordat de leerling niet stond ingeschreven op een school kwamen de middelen voor zware ondersteuning vrij. Deze konden dan besteed worden aan een individueel leertraject voor de jongen. </a:t>
            </a:r>
          </a:p>
          <a:p>
            <a:endParaRPr lang="nl-NL" dirty="0"/>
          </a:p>
        </p:txBody>
      </p:sp>
      <p:sp>
        <p:nvSpPr>
          <p:cNvPr id="4" name="Tijdelijke aanduiding voor dianummer 3"/>
          <p:cNvSpPr>
            <a:spLocks noGrp="1"/>
          </p:cNvSpPr>
          <p:nvPr>
            <p:ph type="sldNum" sz="quarter" idx="10"/>
          </p:nvPr>
        </p:nvSpPr>
        <p:spPr/>
        <p:txBody>
          <a:bodyPr/>
          <a:lstStyle/>
          <a:p>
            <a:fld id="{95BDC843-1332-4F50-82EB-166DE438B559}" type="slidenum">
              <a:rPr lang="nl-NL" smtClean="0"/>
              <a:t>3</a:t>
            </a:fld>
            <a:endParaRPr lang="nl-NL"/>
          </a:p>
        </p:txBody>
      </p:sp>
    </p:spTree>
    <p:extLst>
      <p:ext uri="{BB962C8B-B14F-4D97-AF65-F5344CB8AC3E}">
        <p14:creationId xmlns:p14="http://schemas.microsoft.com/office/powerpoint/2010/main" val="2303233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a:solidFill>
                  <a:schemeClr val="tx1"/>
                </a:solidFill>
                <a:effectLst/>
                <a:latin typeface="+mn-lt"/>
                <a:ea typeface="+mn-ea"/>
                <a:cs typeface="+mn-cs"/>
              </a:rPr>
              <a:t>In 2016 nam een ouder contact op over haar zoon. Ze vertelde dat haar zoon na de overstap naar het VSO (</a:t>
            </a:r>
            <a:r>
              <a:rPr lang="nl-NL" sz="1200" kern="1200" dirty="0" err="1">
                <a:solidFill>
                  <a:schemeClr val="tx1"/>
                </a:solidFill>
                <a:effectLst/>
                <a:latin typeface="+mn-lt"/>
                <a:ea typeface="+mn-ea"/>
                <a:cs typeface="+mn-cs"/>
              </a:rPr>
              <a:t>Hr</a:t>
            </a:r>
            <a:r>
              <a:rPr lang="nl-NL" sz="1200" kern="1200" dirty="0">
                <a:solidFill>
                  <a:schemeClr val="tx1"/>
                </a:solidFill>
                <a:effectLst/>
                <a:latin typeface="+mn-lt"/>
                <a:ea typeface="+mn-ea"/>
                <a:cs typeface="+mn-cs"/>
              </a:rPr>
              <a:t> </a:t>
            </a:r>
            <a:r>
              <a:rPr lang="nl-NL" sz="1200" kern="1200" dirty="0" err="1">
                <a:solidFill>
                  <a:schemeClr val="tx1"/>
                </a:solidFill>
                <a:effectLst/>
                <a:latin typeface="+mn-lt"/>
                <a:ea typeface="+mn-ea"/>
                <a:cs typeface="+mn-cs"/>
              </a:rPr>
              <a:t>Bokelcollege</a:t>
            </a:r>
            <a:r>
              <a:rPr lang="nl-NL" sz="1200" kern="1200" dirty="0">
                <a:solidFill>
                  <a:schemeClr val="tx1"/>
                </a:solidFill>
                <a:effectLst/>
                <a:latin typeface="+mn-lt"/>
                <a:ea typeface="+mn-ea"/>
                <a:cs typeface="+mn-cs"/>
              </a:rPr>
              <a:t>) uitgevallen was in klas 1 havo: de overgang bleek te heftig en ondanks veel aanpassingen en plaatsing in een zeer kleine extra zorggroep ging het steeds slechter met hem. Hij was depressief, had een ernstige burn-out en een schooltrauma/ schoolangst ontwikkeld.</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Er was een vrijstelling aangevraagd en afgegeven. De VSO-school had hem uitgeschreven. </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Met de nodige hulpverlening/ behandelingen krabbelde hij inmiddels stukje bij beetje op en de vraag aan het samenwerkingsverband was of wij konden bijdragen aan onderwijs voor haar zoon.</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Ook al ging hij niet naar school  en was het niet de verwachting dat dat ooit weer zou gaan lukken. </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Hij was slim genoeg en gemotiveerd om wel te kunnen leren. Misschien niet direct uit een wiskundeboek en in de klas, maar in een veilige setting, praktisch, afgestemd op zijn behoeften en wel met het doel een diploma te halen. Hopelijk zelfs een startkwalificatie.  </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Dat laatste is gelukt! Hij heeft een MBO 2 diploma gehaald als sportinstructeur. Niet op school, maar op een dagbestedingsplek voor mensen met autisme. Via een persoonlijke route, digitaal onderwijs en een docent die hem begeleid heeft waar nodig, een bedrijf dat in hem geloofde en een stageplek bood en later zelfs in dienst heeft genomen, een overtuigende moeder en een beetje (met elkaar) out of </a:t>
            </a:r>
            <a:r>
              <a:rPr lang="nl-NL" sz="1200" kern="1200" dirty="0" err="1">
                <a:solidFill>
                  <a:schemeClr val="tx1"/>
                </a:solidFill>
                <a:effectLst/>
                <a:latin typeface="+mn-lt"/>
                <a:ea typeface="+mn-ea"/>
                <a:cs typeface="+mn-cs"/>
              </a:rPr>
              <a:t>the</a:t>
            </a:r>
            <a:r>
              <a:rPr lang="nl-NL" sz="1200" kern="1200" dirty="0">
                <a:solidFill>
                  <a:schemeClr val="tx1"/>
                </a:solidFill>
                <a:effectLst/>
                <a:latin typeface="+mn-lt"/>
                <a:ea typeface="+mn-ea"/>
                <a:cs typeface="+mn-cs"/>
              </a:rPr>
              <a:t> box denken. </a:t>
            </a:r>
          </a:p>
          <a:p>
            <a:r>
              <a:rPr lang="nl-NL" sz="1200" kern="1200" dirty="0">
                <a:solidFill>
                  <a:schemeClr val="tx1"/>
                </a:solidFill>
                <a:effectLst/>
                <a:latin typeface="+mn-lt"/>
                <a:ea typeface="+mn-ea"/>
                <a:cs typeface="+mn-cs"/>
              </a:rPr>
              <a:t>De bekostiging? Een samenwerking tussen zorg en onderwijs: hulpverlening en samenwerkingsverband.  </a:t>
            </a:r>
          </a:p>
          <a:p>
            <a:r>
              <a:rPr lang="nl-NL" sz="1200" kern="1200" dirty="0">
                <a:solidFill>
                  <a:schemeClr val="tx1"/>
                </a:solidFill>
                <a:effectLst/>
                <a:latin typeface="+mn-lt"/>
                <a:ea typeface="+mn-ea"/>
                <a:cs typeface="+mn-cs"/>
              </a:rPr>
              <a:t>Onze redenering: doordat de leerling niet stond ingeschreven op een school kwamen de middelen voor zware ondersteuning vrij. Deze konden dan besteed worden aan een individueel leertraject voor de jongen. </a:t>
            </a:r>
          </a:p>
          <a:p>
            <a:endParaRPr lang="nl-NL" dirty="0"/>
          </a:p>
        </p:txBody>
      </p:sp>
      <p:sp>
        <p:nvSpPr>
          <p:cNvPr id="4" name="Tijdelijke aanduiding voor dianummer 3"/>
          <p:cNvSpPr>
            <a:spLocks noGrp="1"/>
          </p:cNvSpPr>
          <p:nvPr>
            <p:ph type="sldNum" sz="quarter" idx="10"/>
          </p:nvPr>
        </p:nvSpPr>
        <p:spPr/>
        <p:txBody>
          <a:bodyPr/>
          <a:lstStyle/>
          <a:p>
            <a:fld id="{95BDC843-1332-4F50-82EB-166DE438B559}" type="slidenum">
              <a:rPr lang="nl-NL" smtClean="0"/>
              <a:t>11</a:t>
            </a:fld>
            <a:endParaRPr lang="nl-NL"/>
          </a:p>
        </p:txBody>
      </p:sp>
    </p:spTree>
    <p:extLst>
      <p:ext uri="{BB962C8B-B14F-4D97-AF65-F5344CB8AC3E}">
        <p14:creationId xmlns:p14="http://schemas.microsoft.com/office/powerpoint/2010/main" val="761621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nl-NL"/>
              <a:t>Klik om de stijl te bewerken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Date Placeholder 2"/>
          <p:cNvSpPr>
            <a:spLocks noGrp="1"/>
          </p:cNvSpPr>
          <p:nvPr>
            <p:ph type="dt" sz="half" idx="10"/>
          </p:nvPr>
        </p:nvSpPr>
        <p:spPr/>
        <p:txBody>
          <a:bodyPr/>
          <a:lstStyle/>
          <a:p>
            <a:fld id="{B61BEF0D-F0BB-DE4B-95CE-6DB70DBA9567}" type="datetimeFigureOut">
              <a:rPr lang="en-US" dirty="0"/>
              <a:pPr/>
              <a:t>6/17/2021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nl-NL"/>
              <a:t>Klik om de stijl te bewerken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6/17/2021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nl-NL"/>
              <a:t>Klik om de stijl te bewerken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6/17/2021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nl-NL"/>
              <a:t>Klik om de stijl te bewerken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6/17/2021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nl-NL"/>
              <a:t>Klik om de stijl te bewerken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nl-NL"/>
              <a:t>Tekststijl van het model bewerken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6/17/2021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nl-NL"/>
              <a:t>Klik om de stijl te bewerken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nl-NL"/>
              <a:t>Tekststijl van het model bewerken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6/17/2021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nchor="ct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nl-NL"/>
              <a:t>Klik om de stijl te bewerken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6/17/2021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de stijl te bewerken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nl-NL"/>
              <a:t>Klik om de stijl te bewerken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6/17/2021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nl-NL"/>
              <a:t>Klik om de stijl te bewerken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6/17/2021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6/17/2021</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Bart.Lamers@vlaardingen.nl" TargetMode="External"/><Relationship Id="rId2" Type="http://schemas.openxmlformats.org/officeDocument/2006/relationships/hyperlink" Target="mailto:kvdvelden@steunpuntonderwijs.nl"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Bijzondere individuele</a:t>
            </a:r>
            <a:br>
              <a:rPr lang="nl-NL" dirty="0" smtClean="0"/>
            </a:br>
            <a:r>
              <a:rPr lang="nl-NL" dirty="0" smtClean="0"/>
              <a:t>arrangementen (BIA)</a:t>
            </a:r>
            <a:endParaRPr lang="nl-NL" dirty="0"/>
          </a:p>
        </p:txBody>
      </p:sp>
      <p:sp>
        <p:nvSpPr>
          <p:cNvPr id="3" name="Ondertitel 2"/>
          <p:cNvSpPr>
            <a:spLocks noGrp="1"/>
          </p:cNvSpPr>
          <p:nvPr>
            <p:ph type="subTitle" idx="1"/>
          </p:nvPr>
        </p:nvSpPr>
        <p:spPr>
          <a:xfrm>
            <a:off x="1450566" y="8189444"/>
            <a:ext cx="6400800" cy="1947333"/>
          </a:xfrm>
        </p:spPr>
        <p:txBody>
          <a:bodyPr/>
          <a:lstStyle/>
          <a:p>
            <a:endParaRPr lang="nl-NL" dirty="0"/>
          </a:p>
        </p:txBody>
      </p:sp>
      <p:pic>
        <p:nvPicPr>
          <p:cNvPr id="1026" name="Afbeelding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2704" y="4350340"/>
            <a:ext cx="5969000"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46454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Introductie</a:t>
            </a:r>
          </a:p>
        </p:txBody>
      </p:sp>
      <p:sp>
        <p:nvSpPr>
          <p:cNvPr id="3" name="Tijdelijke aanduiding voor inhoud 2"/>
          <p:cNvSpPr>
            <a:spLocks noGrp="1"/>
          </p:cNvSpPr>
          <p:nvPr>
            <p:ph idx="1"/>
          </p:nvPr>
        </p:nvSpPr>
        <p:spPr/>
        <p:txBody>
          <a:bodyPr/>
          <a:lstStyle/>
          <a:p>
            <a:r>
              <a:rPr lang="nl-NL" dirty="0"/>
              <a:t>De gemeente werd geconfronteerd met klachten van ouders over wijkteam, zorgaanbieders en onderwijs; hun kind met problemen viel uit in het onderwijs.</a:t>
            </a:r>
          </a:p>
          <a:p>
            <a:r>
              <a:rPr lang="nl-NL" i="1" dirty="0"/>
              <a:t>De regio werd naar Utrecht gehaald; het grote aantal thuiszitters zorgde voor het etiket ‘kansrijk’, een prachtig eufemisme van beleidsmakers voor  ‘tamelijk hopeloos’ </a:t>
            </a:r>
            <a:endParaRPr lang="nl-NL" dirty="0"/>
          </a:p>
          <a:p>
            <a:endParaRPr lang="nl-NL" dirty="0"/>
          </a:p>
        </p:txBody>
      </p:sp>
      <p:pic>
        <p:nvPicPr>
          <p:cNvPr id="4" name="Afbeelding 3">
            <a:extLst>
              <a:ext uri="{FF2B5EF4-FFF2-40B4-BE49-F238E27FC236}">
                <a16:creationId xmlns:a16="http://schemas.microsoft.com/office/drawing/2014/main" id="{2E948717-3B65-45EF-B884-9A89DA15F557}"/>
              </a:ext>
            </a:extLst>
          </p:cNvPr>
          <p:cNvPicPr>
            <a:picLocks noChangeAspect="1"/>
          </p:cNvPicPr>
          <p:nvPr/>
        </p:nvPicPr>
        <p:blipFill>
          <a:blip r:embed="rId2"/>
          <a:stretch>
            <a:fillRect/>
          </a:stretch>
        </p:blipFill>
        <p:spPr>
          <a:xfrm>
            <a:off x="10796769" y="5591330"/>
            <a:ext cx="750227" cy="750227"/>
          </a:xfrm>
          <a:prstGeom prst="rect">
            <a:avLst/>
          </a:prstGeom>
        </p:spPr>
      </p:pic>
      <p:pic>
        <p:nvPicPr>
          <p:cNvPr id="5" name="Afbeelding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68704" y="5746087"/>
            <a:ext cx="3361813" cy="595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7906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Ontstaan</a:t>
            </a:r>
          </a:p>
        </p:txBody>
      </p:sp>
      <p:sp>
        <p:nvSpPr>
          <p:cNvPr id="3" name="Tijdelijke aanduiding voor inhoud 2"/>
          <p:cNvSpPr>
            <a:spLocks noGrp="1"/>
          </p:cNvSpPr>
          <p:nvPr>
            <p:ph idx="1"/>
          </p:nvPr>
        </p:nvSpPr>
        <p:spPr/>
        <p:txBody>
          <a:bodyPr/>
          <a:lstStyle/>
          <a:p>
            <a:r>
              <a:rPr lang="nl-NL" dirty="0"/>
              <a:t>Binnen de gemeente Vlaardingen is voor vastgelopen individuele cases de ‘Aanpak Voorkoming Escalatie’ voorhanden. Zonder beleidsmatige of bestuurlijke afstemming gingen we aan de slag met zaken die het onderwijs en de zorg raakten.</a:t>
            </a:r>
          </a:p>
        </p:txBody>
      </p:sp>
      <p:pic>
        <p:nvPicPr>
          <p:cNvPr id="4" name="Afbeelding 3">
            <a:extLst>
              <a:ext uri="{FF2B5EF4-FFF2-40B4-BE49-F238E27FC236}">
                <a16:creationId xmlns:a16="http://schemas.microsoft.com/office/drawing/2014/main" id="{D3215F54-C525-480A-ADFA-87C6CC5A7ECE}"/>
              </a:ext>
            </a:extLst>
          </p:cNvPr>
          <p:cNvPicPr>
            <a:picLocks noChangeAspect="1"/>
          </p:cNvPicPr>
          <p:nvPr/>
        </p:nvPicPr>
        <p:blipFill>
          <a:blip r:embed="rId3"/>
          <a:stretch>
            <a:fillRect/>
          </a:stretch>
        </p:blipFill>
        <p:spPr>
          <a:xfrm>
            <a:off x="10796769" y="5591330"/>
            <a:ext cx="750227" cy="750227"/>
          </a:xfrm>
          <a:prstGeom prst="rect">
            <a:avLst/>
          </a:prstGeom>
        </p:spPr>
      </p:pic>
      <p:pic>
        <p:nvPicPr>
          <p:cNvPr id="5" name="Afbeelding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45795" y="5746087"/>
            <a:ext cx="3361813" cy="595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6592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Toelichting op de werkwijze met verloop</a:t>
            </a:r>
          </a:p>
        </p:txBody>
      </p:sp>
      <p:sp>
        <p:nvSpPr>
          <p:cNvPr id="3" name="Tijdelijke aanduiding voor inhoud 2"/>
          <p:cNvSpPr>
            <a:spLocks noGrp="1"/>
          </p:cNvSpPr>
          <p:nvPr>
            <p:ph idx="1"/>
          </p:nvPr>
        </p:nvSpPr>
        <p:spPr/>
        <p:txBody>
          <a:bodyPr>
            <a:normAutofit fontScale="92500" lnSpcReduction="20000"/>
          </a:bodyPr>
          <a:lstStyle/>
          <a:p>
            <a:r>
              <a:rPr lang="nl-NL" dirty="0"/>
              <a:t>Binnen Vlaardingen losten we een aantal cases naar tevredenheid van ouders, kinderen, onderwijs en zorg goed op.</a:t>
            </a:r>
          </a:p>
          <a:p>
            <a:r>
              <a:rPr lang="nl-NL" dirty="0"/>
              <a:t>Vanwege het werkingsgebied van de betrokken samenwerkingsverbanden en de politiek/bestuurlijke wens om met drie gemeenten meer samen te werken, werd gekozen om met de samenwerkingsverbanden en de drie gemeenten gezamenlijk een team te vormen.</a:t>
            </a:r>
          </a:p>
          <a:p>
            <a:r>
              <a:rPr lang="nl-NL" dirty="0"/>
              <a:t>Het team bespreekt wekelijks complexe zaken waar onderwijs en zorg problemen spelen en waarbij sprake is van ‘thuiszitten’ of van dreigend ‘thuiszitten’</a:t>
            </a:r>
          </a:p>
          <a:p>
            <a:r>
              <a:rPr lang="nl-NL" dirty="0"/>
              <a:t>Wanneer vermoed wordt dat het onderwijs en zorg samen vast zijn of gaan lopen, zoeken we naar een ingang om de procesregie tijdelijk over te nemen.</a:t>
            </a:r>
          </a:p>
        </p:txBody>
      </p:sp>
      <p:pic>
        <p:nvPicPr>
          <p:cNvPr id="4" name="Afbeelding 3">
            <a:extLst>
              <a:ext uri="{FF2B5EF4-FFF2-40B4-BE49-F238E27FC236}">
                <a16:creationId xmlns:a16="http://schemas.microsoft.com/office/drawing/2014/main" id="{351EA00B-6B7A-415E-B913-2282ECC259FF}"/>
              </a:ext>
            </a:extLst>
          </p:cNvPr>
          <p:cNvPicPr>
            <a:picLocks noChangeAspect="1"/>
          </p:cNvPicPr>
          <p:nvPr/>
        </p:nvPicPr>
        <p:blipFill>
          <a:blip r:embed="rId2"/>
          <a:stretch>
            <a:fillRect/>
          </a:stretch>
        </p:blipFill>
        <p:spPr>
          <a:xfrm>
            <a:off x="10796769" y="5591330"/>
            <a:ext cx="750227" cy="750227"/>
          </a:xfrm>
          <a:prstGeom prst="rect">
            <a:avLst/>
          </a:prstGeom>
        </p:spPr>
      </p:pic>
      <p:pic>
        <p:nvPicPr>
          <p:cNvPr id="5" name="Afbeelding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19686" y="5746087"/>
            <a:ext cx="3361813" cy="595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3080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Randvoorwaarden voor succes</a:t>
            </a:r>
          </a:p>
        </p:txBody>
      </p:sp>
      <p:sp>
        <p:nvSpPr>
          <p:cNvPr id="3" name="Tijdelijke aanduiding voor inhoud 2"/>
          <p:cNvSpPr>
            <a:spLocks noGrp="1"/>
          </p:cNvSpPr>
          <p:nvPr>
            <p:ph idx="1"/>
          </p:nvPr>
        </p:nvSpPr>
        <p:spPr/>
        <p:txBody>
          <a:bodyPr>
            <a:normAutofit fontScale="77500" lnSpcReduction="20000"/>
          </a:bodyPr>
          <a:lstStyle/>
          <a:p>
            <a:r>
              <a:rPr lang="nl-NL" dirty="0"/>
              <a:t>We plannen een overleg met alle betrokkenen die het kind kennen of die vanwege hun specifieke expertise een inhoudelijke bijdrage leveren.</a:t>
            </a:r>
          </a:p>
          <a:p>
            <a:r>
              <a:rPr lang="nl-NL" dirty="0"/>
              <a:t>We sluiten aan bij de noodzaak om tot een oplossing te komen, de oplossing staat centraal en niet de bestaande structuur.</a:t>
            </a:r>
          </a:p>
          <a:p>
            <a:r>
              <a:rPr lang="nl-NL" dirty="0"/>
              <a:t>Benader ouders en alle betrokkenen voor het overleg</a:t>
            </a:r>
          </a:p>
          <a:p>
            <a:r>
              <a:rPr lang="nl-NL" dirty="0"/>
              <a:t>In het overleg geeft iedere partij aan wat het probleem is of zou kunnen zijn. We inventariseren de overeenstemming en de verschillen en kiezen gezamenlijk  oplossingsrichting.</a:t>
            </a:r>
          </a:p>
          <a:p>
            <a:r>
              <a:rPr lang="nl-NL" dirty="0"/>
              <a:t>We zorgen voor afspraken wat we morgen gaan doen en plannen direct een vervolg gesprek om de afspraken te evalueren en om te bekijken of de gekozen oplossing werkt. We voorspellen geen succes, we voorspellen een zoektocht.</a:t>
            </a:r>
          </a:p>
          <a:p>
            <a:r>
              <a:rPr lang="nl-NL" dirty="0"/>
              <a:t>We hebben steun van alle</a:t>
            </a:r>
            <a:r>
              <a:rPr lang="nl-NL" i="1" dirty="0"/>
              <a:t> kanten. Het is geen </a:t>
            </a:r>
            <a:r>
              <a:rPr lang="nl-NL" i="1" dirty="0" err="1"/>
              <a:t>hobby-clubje</a:t>
            </a:r>
            <a:r>
              <a:rPr lang="nl-NL" i="1" dirty="0"/>
              <a:t> van een een aantal uitvoerders. </a:t>
            </a:r>
          </a:p>
          <a:p>
            <a:r>
              <a:rPr lang="nl-NL" i="1" dirty="0"/>
              <a:t>We spreken af dat we ons houden aan het praten vanuit onze eigen expertise.</a:t>
            </a:r>
            <a:endParaRPr lang="nl-NL" dirty="0"/>
          </a:p>
        </p:txBody>
      </p:sp>
      <p:pic>
        <p:nvPicPr>
          <p:cNvPr id="4" name="Afbeelding 3">
            <a:extLst>
              <a:ext uri="{FF2B5EF4-FFF2-40B4-BE49-F238E27FC236}">
                <a16:creationId xmlns:a16="http://schemas.microsoft.com/office/drawing/2014/main" id="{AF890E6D-D57C-4483-9B89-B93488CFE3D1}"/>
              </a:ext>
            </a:extLst>
          </p:cNvPr>
          <p:cNvPicPr>
            <a:picLocks noChangeAspect="1"/>
          </p:cNvPicPr>
          <p:nvPr/>
        </p:nvPicPr>
        <p:blipFill>
          <a:blip r:embed="rId2"/>
          <a:stretch>
            <a:fillRect/>
          </a:stretch>
        </p:blipFill>
        <p:spPr>
          <a:xfrm>
            <a:off x="10796769" y="5591330"/>
            <a:ext cx="750227" cy="750227"/>
          </a:xfrm>
          <a:prstGeom prst="rect">
            <a:avLst/>
          </a:prstGeom>
        </p:spPr>
      </p:pic>
      <p:pic>
        <p:nvPicPr>
          <p:cNvPr id="5" name="Afbeelding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6631" y="5746087"/>
            <a:ext cx="3361813" cy="595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77596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ervaringen tot nu toe</a:t>
            </a:r>
          </a:p>
        </p:txBody>
      </p:sp>
      <p:sp>
        <p:nvSpPr>
          <p:cNvPr id="3" name="Tijdelijke aanduiding voor inhoud 2"/>
          <p:cNvSpPr>
            <a:spLocks noGrp="1"/>
          </p:cNvSpPr>
          <p:nvPr>
            <p:ph idx="1"/>
          </p:nvPr>
        </p:nvSpPr>
        <p:spPr/>
        <p:txBody>
          <a:bodyPr>
            <a:normAutofit lnSpcReduction="10000"/>
          </a:bodyPr>
          <a:lstStyle/>
          <a:p>
            <a:r>
              <a:rPr lang="nl-NL" dirty="0"/>
              <a:t>Het heeft lang geduurd om tot een wekelijks overleg te komen met de juiste afgevaardigden van de drie gemeenten, wijkteams en de samenwerkingsverbanden</a:t>
            </a:r>
          </a:p>
          <a:p>
            <a:r>
              <a:rPr lang="nl-NL" dirty="0"/>
              <a:t>Het delen van casuïstiek helpt betrokkenen om bestaande en niet-bestaande regels beter te gaan snappen en hier beter mee om te gaan. Niet iedere inbreng leidt tot gezamenlijke actie.</a:t>
            </a:r>
          </a:p>
          <a:p>
            <a:r>
              <a:rPr lang="nl-NL" dirty="0"/>
              <a:t>Ouders en professionals met elkaar om tafel te zetten helpt.</a:t>
            </a:r>
          </a:p>
          <a:p>
            <a:r>
              <a:rPr lang="nl-NL" i="1" dirty="0"/>
              <a:t>De</a:t>
            </a:r>
            <a:r>
              <a:rPr lang="nl-NL" dirty="0"/>
              <a:t> samenwerking met hulpverlening, zorginstellingen en gemeenten verbeteren. We leren elkaar beter kennen, we gaan overwegingen van anderen beter snappen en het vertrouwen groeit. </a:t>
            </a:r>
          </a:p>
        </p:txBody>
      </p:sp>
      <p:pic>
        <p:nvPicPr>
          <p:cNvPr id="4" name="Afbeelding 3">
            <a:extLst>
              <a:ext uri="{FF2B5EF4-FFF2-40B4-BE49-F238E27FC236}">
                <a16:creationId xmlns:a16="http://schemas.microsoft.com/office/drawing/2014/main" id="{29B2A456-858F-41F4-B04B-184A3066DFDC}"/>
              </a:ext>
            </a:extLst>
          </p:cNvPr>
          <p:cNvPicPr>
            <a:picLocks noChangeAspect="1"/>
          </p:cNvPicPr>
          <p:nvPr/>
        </p:nvPicPr>
        <p:blipFill>
          <a:blip r:embed="rId2"/>
          <a:stretch>
            <a:fillRect/>
          </a:stretch>
        </p:blipFill>
        <p:spPr>
          <a:xfrm>
            <a:off x="10796769" y="5591330"/>
            <a:ext cx="750227" cy="750227"/>
          </a:xfrm>
          <a:prstGeom prst="rect">
            <a:avLst/>
          </a:prstGeom>
        </p:spPr>
      </p:pic>
      <p:pic>
        <p:nvPicPr>
          <p:cNvPr id="5" name="Afbeelding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47395" y="5746087"/>
            <a:ext cx="3361813" cy="595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71476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Knelpunten</a:t>
            </a:r>
          </a:p>
        </p:txBody>
      </p:sp>
      <p:sp>
        <p:nvSpPr>
          <p:cNvPr id="3" name="Tijdelijke aanduiding voor inhoud 2"/>
          <p:cNvSpPr>
            <a:spLocks noGrp="1"/>
          </p:cNvSpPr>
          <p:nvPr>
            <p:ph idx="1"/>
          </p:nvPr>
        </p:nvSpPr>
        <p:spPr/>
        <p:txBody>
          <a:bodyPr>
            <a:normAutofit lnSpcReduction="10000"/>
          </a:bodyPr>
          <a:lstStyle/>
          <a:p>
            <a:r>
              <a:rPr lang="nl-NL" dirty="0"/>
              <a:t>Is deze constructie nu blijvend nodig, misschien als escalatie optie of moeten we toe werken dat onderwijs en zorg dit zelf op pakken</a:t>
            </a:r>
          </a:p>
          <a:p>
            <a:r>
              <a:rPr lang="nl-NL" dirty="0"/>
              <a:t>Het uitgangspunt dat de inhoud leidend is voor de oplossing, kan voor financiële moeilijkheden leiden.</a:t>
            </a:r>
          </a:p>
          <a:p>
            <a:r>
              <a:rPr lang="nl-NL" dirty="0"/>
              <a:t>Privacy kan tot moeilijkheden leiden, het vinden van een oplossing is hierbij onze insteek.</a:t>
            </a:r>
          </a:p>
          <a:p>
            <a:r>
              <a:rPr lang="nl-NL" dirty="0"/>
              <a:t>Focus op thuiszitters is te gericht op het eind van de keten, verzamelen van informatie om meer preventief bezig te zijn, blijft gewenst.</a:t>
            </a:r>
          </a:p>
          <a:p>
            <a:pPr marL="1371600" lvl="3" indent="0">
              <a:buNone/>
            </a:pPr>
            <a:endParaRPr lang="nl-NL" dirty="0"/>
          </a:p>
        </p:txBody>
      </p:sp>
      <p:pic>
        <p:nvPicPr>
          <p:cNvPr id="4" name="Afbeelding 3">
            <a:extLst>
              <a:ext uri="{FF2B5EF4-FFF2-40B4-BE49-F238E27FC236}">
                <a16:creationId xmlns:a16="http://schemas.microsoft.com/office/drawing/2014/main" id="{D5A835DE-D938-4CAC-A7CC-2DE123228E8B}"/>
              </a:ext>
            </a:extLst>
          </p:cNvPr>
          <p:cNvPicPr>
            <a:picLocks noChangeAspect="1"/>
          </p:cNvPicPr>
          <p:nvPr/>
        </p:nvPicPr>
        <p:blipFill>
          <a:blip r:embed="rId2"/>
          <a:stretch>
            <a:fillRect/>
          </a:stretch>
        </p:blipFill>
        <p:spPr>
          <a:xfrm>
            <a:off x="10796769" y="5591330"/>
            <a:ext cx="750227" cy="750227"/>
          </a:xfrm>
          <a:prstGeom prst="rect">
            <a:avLst/>
          </a:prstGeom>
        </p:spPr>
      </p:pic>
      <p:pic>
        <p:nvPicPr>
          <p:cNvPr id="5" name="Afbeelding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75104" y="5746087"/>
            <a:ext cx="3361813" cy="595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13087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Samenwerking</a:t>
            </a:r>
          </a:p>
        </p:txBody>
      </p:sp>
      <p:sp>
        <p:nvSpPr>
          <p:cNvPr id="3" name="Tijdelijke aanduiding voor inhoud 2"/>
          <p:cNvSpPr>
            <a:spLocks noGrp="1"/>
          </p:cNvSpPr>
          <p:nvPr>
            <p:ph idx="1"/>
          </p:nvPr>
        </p:nvSpPr>
        <p:spPr/>
        <p:txBody>
          <a:bodyPr/>
          <a:lstStyle/>
          <a:p>
            <a:r>
              <a:rPr lang="nl-NL" dirty="0"/>
              <a:t>Door gezamenlijke inzet op moeilijke trajecten wordt de samenwerking versterkt</a:t>
            </a:r>
          </a:p>
          <a:p>
            <a:r>
              <a:rPr lang="nl-NL" dirty="0"/>
              <a:t>Door het versterken van de samenwerking kunnen we het preventief werken en het vroegtijdig signaleren verbeteren</a:t>
            </a:r>
          </a:p>
          <a:p>
            <a:r>
              <a:rPr lang="nl-NL" dirty="0"/>
              <a:t>Door ouders en de zorgaanbieders actief te betrekken, leren we meer over wat haalbaar en effectief is.</a:t>
            </a:r>
          </a:p>
          <a:p>
            <a:pPr marL="0" indent="0">
              <a:buNone/>
            </a:pPr>
            <a:endParaRPr lang="nl-NL" dirty="0"/>
          </a:p>
          <a:p>
            <a:endParaRPr lang="nl-NL" dirty="0"/>
          </a:p>
        </p:txBody>
      </p:sp>
      <p:pic>
        <p:nvPicPr>
          <p:cNvPr id="4" name="Afbeelding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65868" y="5746087"/>
            <a:ext cx="3361813" cy="595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Afbeelding 4">
            <a:extLst>
              <a:ext uri="{FF2B5EF4-FFF2-40B4-BE49-F238E27FC236}">
                <a16:creationId xmlns:a16="http://schemas.microsoft.com/office/drawing/2014/main" id="{D5A835DE-D938-4CAC-A7CC-2DE123228E8B}"/>
              </a:ext>
            </a:extLst>
          </p:cNvPr>
          <p:cNvPicPr>
            <a:picLocks noChangeAspect="1"/>
          </p:cNvPicPr>
          <p:nvPr/>
        </p:nvPicPr>
        <p:blipFill>
          <a:blip r:embed="rId3"/>
          <a:stretch>
            <a:fillRect/>
          </a:stretch>
        </p:blipFill>
        <p:spPr>
          <a:xfrm>
            <a:off x="10796769" y="5591330"/>
            <a:ext cx="750227" cy="750227"/>
          </a:xfrm>
          <a:prstGeom prst="rect">
            <a:avLst/>
          </a:prstGeom>
        </p:spPr>
      </p:pic>
    </p:spTree>
    <p:extLst>
      <p:ext uri="{BB962C8B-B14F-4D97-AF65-F5344CB8AC3E}">
        <p14:creationId xmlns:p14="http://schemas.microsoft.com/office/powerpoint/2010/main" val="41330384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Vragen?</a:t>
            </a:r>
          </a:p>
        </p:txBody>
      </p:sp>
      <p:sp>
        <p:nvSpPr>
          <p:cNvPr id="3" name="Tijdelijke aanduiding voor inhoud 2"/>
          <p:cNvSpPr>
            <a:spLocks noGrp="1"/>
          </p:cNvSpPr>
          <p:nvPr>
            <p:ph idx="1"/>
          </p:nvPr>
        </p:nvSpPr>
        <p:spPr/>
        <p:txBody>
          <a:bodyPr/>
          <a:lstStyle/>
          <a:p>
            <a:r>
              <a:rPr lang="nl-NL" dirty="0"/>
              <a:t>Dank voor de aandacht!</a:t>
            </a:r>
          </a:p>
          <a:p>
            <a:r>
              <a:rPr lang="nl-NL" dirty="0"/>
              <a:t>Karin van der Velden</a:t>
            </a:r>
          </a:p>
          <a:p>
            <a:r>
              <a:rPr lang="nl-NL" dirty="0">
                <a:hlinkClick r:id="rId2"/>
              </a:rPr>
              <a:t>kvdvelden@steunpuntonderwijs.nl</a:t>
            </a:r>
            <a:endParaRPr lang="nl-NL" dirty="0"/>
          </a:p>
          <a:p>
            <a:endParaRPr lang="nl-NL" dirty="0"/>
          </a:p>
          <a:p>
            <a:r>
              <a:rPr lang="nl-NL" dirty="0"/>
              <a:t>Bart Lamers</a:t>
            </a:r>
          </a:p>
          <a:p>
            <a:r>
              <a:rPr lang="nl-NL" dirty="0">
                <a:hlinkClick r:id="rId3"/>
              </a:rPr>
              <a:t>Bart.Lamers@vlaardingen.nl</a:t>
            </a:r>
            <a:endParaRPr lang="nl-NL" dirty="0"/>
          </a:p>
          <a:p>
            <a:endParaRPr lang="nl-NL" dirty="0"/>
          </a:p>
        </p:txBody>
      </p:sp>
      <p:pic>
        <p:nvPicPr>
          <p:cNvPr id="4" name="Afbeelding 3">
            <a:extLst>
              <a:ext uri="{FF2B5EF4-FFF2-40B4-BE49-F238E27FC236}">
                <a16:creationId xmlns:a16="http://schemas.microsoft.com/office/drawing/2014/main" id="{D5A835DE-D938-4CAC-A7CC-2DE123228E8B}"/>
              </a:ext>
            </a:extLst>
          </p:cNvPr>
          <p:cNvPicPr>
            <a:picLocks noChangeAspect="1"/>
          </p:cNvPicPr>
          <p:nvPr/>
        </p:nvPicPr>
        <p:blipFill>
          <a:blip r:embed="rId4"/>
          <a:stretch>
            <a:fillRect/>
          </a:stretch>
        </p:blipFill>
        <p:spPr>
          <a:xfrm>
            <a:off x="4811605" y="2811184"/>
            <a:ext cx="750227" cy="750227"/>
          </a:xfrm>
          <a:prstGeom prst="rect">
            <a:avLst/>
          </a:prstGeom>
        </p:spPr>
      </p:pic>
      <p:pic>
        <p:nvPicPr>
          <p:cNvPr id="5" name="Afbeelding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86718" y="1072487"/>
            <a:ext cx="3361813" cy="595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75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Introductie</a:t>
            </a:r>
            <a:endParaRPr lang="nl-NL" dirty="0"/>
          </a:p>
        </p:txBody>
      </p:sp>
      <p:sp>
        <p:nvSpPr>
          <p:cNvPr id="3" name="Tijdelijke aanduiding voor inhoud 2"/>
          <p:cNvSpPr>
            <a:spLocks noGrp="1"/>
          </p:cNvSpPr>
          <p:nvPr>
            <p:ph idx="1"/>
          </p:nvPr>
        </p:nvSpPr>
        <p:spPr/>
        <p:txBody>
          <a:bodyPr/>
          <a:lstStyle/>
          <a:p>
            <a:r>
              <a:rPr lang="nl-NL" dirty="0" smtClean="0"/>
              <a:t>Sinds 2016 maatwerktrajecten (BIA) </a:t>
            </a:r>
            <a:r>
              <a:rPr lang="nl-NL" i="1" dirty="0" smtClean="0"/>
              <a:t>Aanpak </a:t>
            </a:r>
            <a:r>
              <a:rPr lang="nl-NL" i="1" dirty="0"/>
              <a:t>(tijdelijke) thuiszitters die gedurende het proces weer toe zijn een vorm van leren (maar geen onderwijs op ‘school’). M</a:t>
            </a:r>
            <a:r>
              <a:rPr lang="nl-NL" i="1" dirty="0" smtClean="0"/>
              <a:t>aatwerk inzetten </a:t>
            </a:r>
            <a:r>
              <a:rPr lang="nl-NL" i="1" dirty="0"/>
              <a:t>om uiteindelijk terug te stromen binnen onderwijs of arbeid.</a:t>
            </a:r>
            <a:endParaRPr lang="nl-NL" dirty="0"/>
          </a:p>
          <a:p>
            <a:r>
              <a:rPr lang="nl-NL" i="1" dirty="0"/>
              <a:t>Bijvangst: samenwerking gemeenten en zorgaanbieders.</a:t>
            </a:r>
            <a:endParaRPr lang="nl-NL" dirty="0"/>
          </a:p>
          <a:p>
            <a:endParaRPr lang="nl-NL" dirty="0"/>
          </a:p>
        </p:txBody>
      </p:sp>
    </p:spTree>
    <p:extLst>
      <p:ext uri="{BB962C8B-B14F-4D97-AF65-F5344CB8AC3E}">
        <p14:creationId xmlns:p14="http://schemas.microsoft.com/office/powerpoint/2010/main" val="2923324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Ontstaan</a:t>
            </a:r>
            <a:endParaRPr lang="nl-NL" dirty="0"/>
          </a:p>
        </p:txBody>
      </p:sp>
      <p:sp>
        <p:nvSpPr>
          <p:cNvPr id="3" name="Tijdelijke aanduiding voor inhoud 2"/>
          <p:cNvSpPr>
            <a:spLocks noGrp="1"/>
          </p:cNvSpPr>
          <p:nvPr>
            <p:ph idx="1"/>
          </p:nvPr>
        </p:nvSpPr>
        <p:spPr/>
        <p:txBody>
          <a:bodyPr/>
          <a:lstStyle/>
          <a:p>
            <a:r>
              <a:rPr lang="nl-NL" dirty="0" smtClean="0"/>
              <a:t>Verhaal Stijn</a:t>
            </a:r>
            <a:endParaRPr lang="nl-NL" dirty="0"/>
          </a:p>
        </p:txBody>
      </p:sp>
    </p:spTree>
    <p:extLst>
      <p:ext uri="{BB962C8B-B14F-4D97-AF65-F5344CB8AC3E}">
        <p14:creationId xmlns:p14="http://schemas.microsoft.com/office/powerpoint/2010/main" val="3182119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Toelichting op de werkwijze met </a:t>
            </a:r>
            <a:r>
              <a:rPr lang="nl-NL" dirty="0" smtClean="0"/>
              <a:t>verloop</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Na Stijn kwamen er meer jongeren in beeld voor wie een maatwerktraject wenselijk was.</a:t>
            </a:r>
          </a:p>
          <a:p>
            <a:r>
              <a:rPr lang="nl-NL" dirty="0" smtClean="0"/>
              <a:t>Er werd een aanvraagformulier BIA ontwikkeld en een procedure.</a:t>
            </a:r>
          </a:p>
          <a:p>
            <a:r>
              <a:rPr lang="nl-NL" dirty="0" smtClean="0"/>
              <a:t>Als de aanvraag binnen is, wordt een overleg gepland met alle betrokkenen (ouders, jongere, school, hulpverlening, leerplicht e.d. Het doel van de aanvraag wordt besproken, het ontwikkelingsperspectief, de evaluatiemomenten en concrete afspraken.</a:t>
            </a:r>
          </a:p>
          <a:p>
            <a:r>
              <a:rPr lang="nl-NL" dirty="0" smtClean="0"/>
              <a:t>De afspraken worden verwerkt in een beschikking BIA met daarin de afspraken en bovenstaande punten. </a:t>
            </a:r>
            <a:endParaRPr lang="nl-NL" dirty="0"/>
          </a:p>
        </p:txBody>
      </p:sp>
    </p:spTree>
    <p:extLst>
      <p:ext uri="{BB962C8B-B14F-4D97-AF65-F5344CB8AC3E}">
        <p14:creationId xmlns:p14="http://schemas.microsoft.com/office/powerpoint/2010/main" val="4229257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Randvoorwaarden voor </a:t>
            </a:r>
            <a:r>
              <a:rPr lang="nl-NL" dirty="0" smtClean="0"/>
              <a:t>succes</a:t>
            </a:r>
            <a:endParaRPr lang="nl-NL" dirty="0"/>
          </a:p>
        </p:txBody>
      </p:sp>
      <p:sp>
        <p:nvSpPr>
          <p:cNvPr id="3" name="Tijdelijke aanduiding voor inhoud 2"/>
          <p:cNvSpPr>
            <a:spLocks noGrp="1"/>
          </p:cNvSpPr>
          <p:nvPr>
            <p:ph idx="1"/>
          </p:nvPr>
        </p:nvSpPr>
        <p:spPr/>
        <p:txBody>
          <a:bodyPr/>
          <a:lstStyle/>
          <a:p>
            <a:r>
              <a:rPr lang="nl-NL" dirty="0" smtClean="0"/>
              <a:t>Duidelijke afspraken, schriftelijk vastleggen voor alle partijen</a:t>
            </a:r>
          </a:p>
          <a:p>
            <a:r>
              <a:rPr lang="nl-NL" dirty="0" smtClean="0"/>
              <a:t>Vertrouwen in elkaar (middelen worden buiten school ingezet)</a:t>
            </a:r>
          </a:p>
          <a:p>
            <a:r>
              <a:rPr lang="nl-NL" dirty="0" smtClean="0"/>
              <a:t>Regelmatig evalueren en bijstellen</a:t>
            </a:r>
            <a:endParaRPr lang="nl-NL" dirty="0"/>
          </a:p>
        </p:txBody>
      </p:sp>
    </p:spTree>
    <p:extLst>
      <p:ext uri="{BB962C8B-B14F-4D97-AF65-F5344CB8AC3E}">
        <p14:creationId xmlns:p14="http://schemas.microsoft.com/office/powerpoint/2010/main" val="3433958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ervaringen tot nu toe</a:t>
            </a:r>
          </a:p>
        </p:txBody>
      </p:sp>
      <p:sp>
        <p:nvSpPr>
          <p:cNvPr id="3" name="Tijdelijke aanduiding voor inhoud 2"/>
          <p:cNvSpPr>
            <a:spLocks noGrp="1"/>
          </p:cNvSpPr>
          <p:nvPr>
            <p:ph idx="1"/>
          </p:nvPr>
        </p:nvSpPr>
        <p:spPr/>
        <p:txBody>
          <a:bodyPr/>
          <a:lstStyle/>
          <a:p>
            <a:r>
              <a:rPr lang="nl-NL" dirty="0" smtClean="0"/>
              <a:t>Jaarlijks gaat het in ons samenwerkingsverband (10.000 leerlingen) om 8 tot 10 </a:t>
            </a:r>
            <a:r>
              <a:rPr lang="nl-NL" dirty="0" err="1" smtClean="0"/>
              <a:t>BIA’s</a:t>
            </a:r>
            <a:endParaRPr lang="nl-NL" dirty="0" smtClean="0"/>
          </a:p>
          <a:p>
            <a:r>
              <a:rPr lang="nl-NL" dirty="0" smtClean="0"/>
              <a:t>Het betreft vaak jongeren die een trauma hebben opgelopen op school, maar op enig moment wel weer willen gaan leren</a:t>
            </a:r>
          </a:p>
          <a:p>
            <a:r>
              <a:rPr lang="nl-NL" dirty="0" smtClean="0"/>
              <a:t>Bij bijna alle jongeren zien we een positieve ontwikkeling na inzet van de BIA. Weer richting school en/ of werk</a:t>
            </a:r>
          </a:p>
          <a:p>
            <a:r>
              <a:rPr lang="nl-NL" dirty="0" smtClean="0"/>
              <a:t>De samenwerking met hulpverlening, zorginstellingen en gemeenten verbeteren. Je leert elkaar beter kennen, er ontstaat meer vertrouwen</a:t>
            </a:r>
            <a:endParaRPr lang="nl-NL" dirty="0"/>
          </a:p>
        </p:txBody>
      </p:sp>
    </p:spTree>
    <p:extLst>
      <p:ext uri="{BB962C8B-B14F-4D97-AF65-F5344CB8AC3E}">
        <p14:creationId xmlns:p14="http://schemas.microsoft.com/office/powerpoint/2010/main" val="4139150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Knelpunten</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De </a:t>
            </a:r>
            <a:r>
              <a:rPr lang="nl-NL" dirty="0" err="1" smtClean="0"/>
              <a:t>BIA’s</a:t>
            </a:r>
            <a:r>
              <a:rPr lang="nl-NL" dirty="0" smtClean="0"/>
              <a:t> worden door de inspectie van het onderwijs zeer kritisch bekeken:	</a:t>
            </a:r>
          </a:p>
          <a:p>
            <a:pPr lvl="1"/>
            <a:r>
              <a:rPr lang="nl-NL" dirty="0" smtClean="0"/>
              <a:t>Ze mogen alleen voor leerlingen met een 	schoolinschrijving</a:t>
            </a:r>
          </a:p>
          <a:p>
            <a:pPr lvl="1"/>
            <a:r>
              <a:rPr lang="nl-NL" dirty="0" smtClean="0"/>
              <a:t>Er mogen geen financiële middelen van het samenwerkingsverband naar hulpverlening (wel leermiddelen, cursussen, inzet docenten/ begeleiding)</a:t>
            </a:r>
          </a:p>
          <a:p>
            <a:r>
              <a:rPr lang="nl-NL" dirty="0" smtClean="0"/>
              <a:t>Veel inzet voor een kleine groep</a:t>
            </a:r>
          </a:p>
          <a:p>
            <a:r>
              <a:rPr lang="nl-NL" dirty="0" smtClean="0"/>
              <a:t>Geen BIA mogelijk voor jongeren met een vrijstelling. Opbrengst is wel dat jongeren nu minder snel een vrijstelling krijgen, de verbinding met school blijft en </a:t>
            </a:r>
            <a:r>
              <a:rPr lang="nl-NL" dirty="0" err="1" smtClean="0"/>
              <a:t>BIA’s</a:t>
            </a:r>
            <a:r>
              <a:rPr lang="nl-NL" dirty="0" smtClean="0"/>
              <a:t> dus ook </a:t>
            </a:r>
            <a:r>
              <a:rPr lang="nl-NL" smtClean="0"/>
              <a:t>mogelijk blijven</a:t>
            </a:r>
            <a:endParaRPr lang="nl-NL" dirty="0" smtClean="0"/>
          </a:p>
          <a:p>
            <a:pPr lvl="3"/>
            <a:endParaRPr lang="nl-NL" dirty="0"/>
          </a:p>
        </p:txBody>
      </p:sp>
    </p:spTree>
    <p:extLst>
      <p:ext uri="{BB962C8B-B14F-4D97-AF65-F5344CB8AC3E}">
        <p14:creationId xmlns:p14="http://schemas.microsoft.com/office/powerpoint/2010/main" val="2716600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Samenwerking gemeenten</a:t>
            </a:r>
            <a:endParaRPr lang="nl-NL" dirty="0"/>
          </a:p>
        </p:txBody>
      </p:sp>
      <p:sp>
        <p:nvSpPr>
          <p:cNvPr id="3" name="Tijdelijke aanduiding voor inhoud 2"/>
          <p:cNvSpPr>
            <a:spLocks noGrp="1"/>
          </p:cNvSpPr>
          <p:nvPr>
            <p:ph idx="1"/>
          </p:nvPr>
        </p:nvSpPr>
        <p:spPr/>
        <p:txBody>
          <a:bodyPr/>
          <a:lstStyle/>
          <a:p>
            <a:r>
              <a:rPr lang="nl-NL" dirty="0" smtClean="0"/>
              <a:t>Door gezamenlijke inzet op moeilijke trajecten versterkt de samenwerking</a:t>
            </a:r>
          </a:p>
          <a:p>
            <a:r>
              <a:rPr lang="nl-NL" dirty="0" smtClean="0"/>
              <a:t>Maatwerk en out of </a:t>
            </a:r>
            <a:r>
              <a:rPr lang="nl-NL" dirty="0" err="1" smtClean="0"/>
              <a:t>the</a:t>
            </a:r>
            <a:r>
              <a:rPr lang="nl-NL" dirty="0" smtClean="0"/>
              <a:t> box oplossingen voor enkelen, goede afspraken over de reguliere ondersteuningsroute voor velen</a:t>
            </a:r>
          </a:p>
          <a:p>
            <a:r>
              <a:rPr lang="nl-NL" dirty="0"/>
              <a:t>Doorbraakoverleg met drie gemeenten en samenwerkingsverbanden po en vo over leerlingen die vast (dreigen te) lopen</a:t>
            </a:r>
          </a:p>
          <a:p>
            <a:endParaRPr lang="nl-NL" dirty="0"/>
          </a:p>
        </p:txBody>
      </p:sp>
    </p:spTree>
    <p:extLst>
      <p:ext uri="{BB962C8B-B14F-4D97-AF65-F5344CB8AC3E}">
        <p14:creationId xmlns:p14="http://schemas.microsoft.com/office/powerpoint/2010/main" val="1886704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Het NO-team</a:t>
            </a:r>
            <a:br>
              <a:rPr lang="nl-NL" dirty="0"/>
            </a:br>
            <a:r>
              <a:rPr lang="nl-NL" dirty="0"/>
              <a:t>niet Opgeven</a:t>
            </a:r>
          </a:p>
        </p:txBody>
      </p:sp>
      <p:sp>
        <p:nvSpPr>
          <p:cNvPr id="3" name="Ondertitel 2"/>
          <p:cNvSpPr>
            <a:spLocks noGrp="1"/>
          </p:cNvSpPr>
          <p:nvPr>
            <p:ph type="subTitle" idx="1"/>
          </p:nvPr>
        </p:nvSpPr>
        <p:spPr>
          <a:xfrm>
            <a:off x="1450566" y="8189444"/>
            <a:ext cx="6400800" cy="1947333"/>
          </a:xfrm>
        </p:spPr>
        <p:txBody>
          <a:bodyPr/>
          <a:lstStyle/>
          <a:p>
            <a:endParaRPr lang="nl-NL" dirty="0"/>
          </a:p>
        </p:txBody>
      </p:sp>
      <p:pic>
        <p:nvPicPr>
          <p:cNvPr id="1026" name="Afbeelding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2704" y="4350340"/>
            <a:ext cx="5969000"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Afbeelding 4">
            <a:extLst>
              <a:ext uri="{FF2B5EF4-FFF2-40B4-BE49-F238E27FC236}">
                <a16:creationId xmlns:a16="http://schemas.microsoft.com/office/drawing/2014/main" id="{8CC5AAF0-6229-4AF1-B9DD-073F68D31E40}"/>
              </a:ext>
            </a:extLst>
          </p:cNvPr>
          <p:cNvPicPr>
            <a:picLocks noChangeAspect="1"/>
          </p:cNvPicPr>
          <p:nvPr/>
        </p:nvPicPr>
        <p:blipFill>
          <a:blip r:embed="rId3"/>
          <a:stretch>
            <a:fillRect/>
          </a:stretch>
        </p:blipFill>
        <p:spPr>
          <a:xfrm>
            <a:off x="9929091" y="4723652"/>
            <a:ext cx="1617905" cy="1617905"/>
          </a:xfrm>
          <a:prstGeom prst="rect">
            <a:avLst/>
          </a:prstGeom>
        </p:spPr>
      </p:pic>
    </p:spTree>
    <p:extLst>
      <p:ext uri="{BB962C8B-B14F-4D97-AF65-F5344CB8AC3E}">
        <p14:creationId xmlns:p14="http://schemas.microsoft.com/office/powerpoint/2010/main" val="3468132567"/>
      </p:ext>
    </p:extLst>
  </p:cSld>
  <p:clrMapOvr>
    <a:masterClrMapping/>
  </p:clrMapOvr>
</p:sld>
</file>

<file path=ppt/theme/theme1.xml><?xml version="1.0" encoding="utf-8"?>
<a:theme xmlns:a="http://schemas.openxmlformats.org/drawingml/2006/main" name="Segment">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202</TotalTime>
  <Words>1636</Words>
  <Application>Microsoft Office PowerPoint</Application>
  <PresentationFormat>Breedbeeld</PresentationFormat>
  <Paragraphs>78</Paragraphs>
  <Slides>17</Slides>
  <Notes>2</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17</vt:i4>
      </vt:variant>
    </vt:vector>
  </HeadingPairs>
  <TitlesOfParts>
    <vt:vector size="21" baseType="lpstr">
      <vt:lpstr>Calibri</vt:lpstr>
      <vt:lpstr>Century Gothic</vt:lpstr>
      <vt:lpstr>Wingdings 3</vt:lpstr>
      <vt:lpstr>Segment</vt:lpstr>
      <vt:lpstr>Bijzondere individuele arrangementen (BIA)</vt:lpstr>
      <vt:lpstr>Introductie</vt:lpstr>
      <vt:lpstr>Ontstaan</vt:lpstr>
      <vt:lpstr>Toelichting op de werkwijze met verloop</vt:lpstr>
      <vt:lpstr>Randvoorwaarden voor succes</vt:lpstr>
      <vt:lpstr>ervaringen tot nu toe</vt:lpstr>
      <vt:lpstr>Knelpunten</vt:lpstr>
      <vt:lpstr>Samenwerking gemeenten</vt:lpstr>
      <vt:lpstr>Het NO-team niet Opgeven</vt:lpstr>
      <vt:lpstr>Introductie</vt:lpstr>
      <vt:lpstr>Ontstaan</vt:lpstr>
      <vt:lpstr>Toelichting op de werkwijze met verloop</vt:lpstr>
      <vt:lpstr>Randvoorwaarden voor succes</vt:lpstr>
      <vt:lpstr>ervaringen tot nu toe</vt:lpstr>
      <vt:lpstr>Knelpunten</vt:lpstr>
      <vt:lpstr>Samenwerking</vt:lpstr>
      <vt:lpstr>Vragen?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Bijzondere individuele arrangementen (BIA)</dc:title>
  <dc:creator>Karin van der Velden</dc:creator>
  <cp:lastModifiedBy>Karin van der Velden</cp:lastModifiedBy>
  <cp:revision>14</cp:revision>
  <dcterms:created xsi:type="dcterms:W3CDTF">2021-06-04T12:36:57Z</dcterms:created>
  <dcterms:modified xsi:type="dcterms:W3CDTF">2021-06-17T06:22:18Z</dcterms:modified>
</cp:coreProperties>
</file>